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83" r:id="rId4"/>
    <p:sldId id="259" r:id="rId5"/>
    <p:sldId id="297" r:id="rId6"/>
    <p:sldId id="298" r:id="rId7"/>
    <p:sldId id="271" r:id="rId8"/>
    <p:sldId id="289" r:id="rId9"/>
    <p:sldId id="294" r:id="rId10"/>
    <p:sldId id="278" r:id="rId11"/>
    <p:sldId id="277" r:id="rId12"/>
    <p:sldId id="290" r:id="rId13"/>
    <p:sldId id="293" r:id="rId14"/>
    <p:sldId id="279" r:id="rId15"/>
    <p:sldId id="292" r:id="rId16"/>
    <p:sldId id="273" r:id="rId17"/>
    <p:sldId id="272" r:id="rId18"/>
    <p:sldId id="282" r:id="rId19"/>
    <p:sldId id="291" r:id="rId20"/>
    <p:sldId id="295" r:id="rId21"/>
    <p:sldId id="296" r:id="rId22"/>
    <p:sldId id="287" r:id="rId23"/>
    <p:sldId id="286" r:id="rId24"/>
    <p:sldId id="281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Duerk" initials="JD" lastIdx="2" clrIdx="0">
    <p:extLst>
      <p:ext uri="{19B8F6BF-5375-455C-9EA6-DF929625EA0E}">
        <p15:presenceInfo xmlns:p15="http://schemas.microsoft.com/office/powerpoint/2012/main" userId="95299f413444f88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D545685-D2FC-4348-AD2A-AD1C5480F4B1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77D6768-AA27-4901-9BC0-39EA80D94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90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09579-857B-4E1E-A6FA-7A1E58726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641E4-FC58-42DC-AB09-71D788823A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486D8-C286-4360-B310-957003A36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B1348-D3EA-418F-B553-610DEC9384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6CF98-11D1-405A-B0EC-2F7027D7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A3CCB-2F74-46F8-8BF4-0AF555D23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606D-9817-4DC8-BBC8-3D41286C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7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0AB3A-0D71-42B3-B41B-1A2C9915D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166A02-EE60-4906-8AB2-07644CD5A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83E53-3373-4409-86D5-69E7B2EA2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B1348-D3EA-418F-B553-610DEC9384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CC565-B4FF-447B-9F22-C0003262B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2E846-8BF9-4550-87EA-0C1911F4F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606D-9817-4DC8-BBC8-3D41286C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3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C9DB8B-EB8F-421F-BFD6-5D3A0B3BF0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AB2CA-5C08-4E86-90BA-50EEE36AC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29D81-BE89-4D7D-80A9-237D8C84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B1348-D3EA-418F-B553-610DEC9384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B9E70-45AD-4D49-8000-7B8FD3224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C7D60-6A54-4CDC-B0E5-44188E95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606D-9817-4DC8-BBC8-3D41286C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50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598B-A83D-435A-BD51-13ED6E5A9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37335-72E5-4916-98C2-F06585E5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D57A2-5011-4ED1-8947-8FB45F698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B1348-D3EA-418F-B553-610DEC9384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1C617-9D50-4EE8-B6A9-F80F08E08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5AA34-0B84-4FA2-8C36-143F9EE65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606D-9817-4DC8-BBC8-3D41286C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3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C176B-4133-4C48-B52F-BBD7BCFC6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BC637-FCD4-4595-8D64-42FADC340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5C31E-5140-4F56-A49F-295D2063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B1348-D3EA-418F-B553-610DEC9384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F42CC-ACC4-4229-9607-84278C058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5EBAF-6C72-4AAE-B04A-3364A7F7D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606D-9817-4DC8-BBC8-3D41286C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0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B3FEA-08FF-4A9C-985E-A021BE211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9D40A-EB6F-4B5A-A621-CC3626263A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51224-A386-40CB-8A1C-5D3EAF43A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02A01-5F20-4232-84C6-27B439224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B1348-D3EA-418F-B553-610DEC9384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CD747-4CF2-4014-A8BD-D782EA2F1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F3B65-A23F-4304-9329-F925CF9F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606D-9817-4DC8-BBC8-3D41286C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84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C5ED2-4F46-410D-AF8E-0D6563114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E2A48-3363-4D28-98EE-241F33EE4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0EB034-4A04-44E8-9B6A-14943E143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458093-CAF9-4289-AAFF-A6F1A5370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C7BF2-A3CE-43C5-97C2-02C0C6F78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1342E8-C0F9-4104-9C71-65C4B31AD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B1348-D3EA-418F-B553-610DEC9384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D62AD5-40D3-4773-AA81-CEA6DD6C0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33DA7D-AF1A-4493-8B91-F5108D439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606D-9817-4DC8-BBC8-3D41286C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19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51E49-679F-4AD5-926D-74F3E5968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80792A-AE34-4AB3-B9AC-63B932F66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B1348-D3EA-418F-B553-610DEC9384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107059-E137-4290-B366-263C97073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73381-8F9C-49F2-AE13-2AFE3F9D6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606D-9817-4DC8-BBC8-3D41286C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30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D26095-CA3B-49C2-AEA4-15C11D8B1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B1348-D3EA-418F-B553-610DEC9384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1EF073-F119-458A-B285-D7782B6B8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A7EA2-4FAC-46FD-BA19-ECCD323F9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606D-9817-4DC8-BBC8-3D41286C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72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ECF3A-CA6D-46D7-8839-96EFD06B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1FF3C-6D14-4004-9759-0B37867CD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20E2F-410A-46E8-8FEE-5ADC1ECFC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538477-AADC-4F44-B324-502B00F76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B1348-D3EA-418F-B553-610DEC9384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A735B-0064-47D4-A75D-D6BDE5822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FFAAF-8BAC-444A-A840-7F06E855A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606D-9817-4DC8-BBC8-3D41286C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31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F70F2-9CFB-437A-B9F3-7AF156292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F1B770-1658-48DC-8101-5DF59E9F2F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C2843-3142-43A2-AA11-4C69DB223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93946-ACAC-4DAA-A404-BE41353E8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B1348-D3EA-418F-B553-610DEC9384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A93C0-F719-40A2-90CD-09A6E4B03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5D854-4BA9-4726-BA61-3304A9C8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606D-9817-4DC8-BBC8-3D41286C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23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E54D0-F984-48AE-8F02-E4D74DE1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D6D23-75D4-49B6-8644-B5154301F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982A8-ECBF-49CB-8AF5-0B5ECA6268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B1348-D3EA-418F-B553-610DEC938435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FCD93-76DB-4721-99B4-037C00140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7A998-5B38-48AB-AD94-9DB75F6057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8606D-9817-4DC8-BBC8-3D41286CD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7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ri.org/research/american-democracy-in-crisis-civic-engagement-young-adult-activism-and-the-2018-midterm-elections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s.gov/tus/charts/volunteer.htm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ependentsector.org/news-post/philanthropys-future-in-flux-as-volunteering-and-giving-rates-waver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32B6-EB61-43D3-BBD7-FF2910063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Civic Involvement: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Your Community, Your Choice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2AB25-A78C-4314-94F5-9A0E0B3A3D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John A. Duerk, Ph.D.</a:t>
            </a:r>
          </a:p>
          <a:p>
            <a:r>
              <a:rPr lang="en-US" dirty="0">
                <a:solidFill>
                  <a:schemeClr val="bg1"/>
                </a:solidFill>
              </a:rPr>
              <a:t>History and Political Science Department</a:t>
            </a:r>
          </a:p>
          <a:p>
            <a:r>
              <a:rPr lang="en-US" dirty="0">
                <a:solidFill>
                  <a:schemeClr val="bg1"/>
                </a:solidFill>
              </a:rPr>
              <a:t>Lake Tahoe Community College</a:t>
            </a:r>
          </a:p>
          <a:p>
            <a:r>
              <a:rPr lang="en-US" dirty="0">
                <a:solidFill>
                  <a:schemeClr val="bg1"/>
                </a:solidFill>
              </a:rPr>
              <a:t>October 19, 2021</a:t>
            </a:r>
          </a:p>
        </p:txBody>
      </p:sp>
    </p:spTree>
    <p:extLst>
      <p:ext uri="{BB962C8B-B14F-4D97-AF65-F5344CB8AC3E}">
        <p14:creationId xmlns:p14="http://schemas.microsoft.com/office/powerpoint/2010/main" val="483037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23C45D-E417-4EBD-A9BE-D25380C31F0D}"/>
              </a:ext>
            </a:extLst>
          </p:cNvPr>
          <p:cNvSpPr txBox="1"/>
          <p:nvPr/>
        </p:nvSpPr>
        <p:spPr>
          <a:xfrm>
            <a:off x="2933827" y="2595866"/>
            <a:ext cx="6324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u="sng" dirty="0">
                <a:solidFill>
                  <a:schemeClr val="bg1"/>
                </a:solidFill>
                <a:latin typeface="+mj-lt"/>
              </a:rPr>
              <a:t>MORE</a:t>
            </a:r>
            <a:r>
              <a:rPr lang="en-US" sz="7200" b="1" dirty="0">
                <a:solidFill>
                  <a:schemeClr val="bg1"/>
                </a:solidFill>
                <a:latin typeface="+mj-lt"/>
              </a:rPr>
              <a:t> POLITICAL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2059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4E876A-ABEC-4717-8BD1-1D784B765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Examples of Political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06E2A-1999-4EE4-AEC2-60AC3F2EF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22601"/>
            <a:ext cx="10515598" cy="415436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Cast a ballot in all elections, including the state and local races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Volunteer on a political campaign during election season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Run for an elected office at any level of government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Join an advocacy group that works on an issue you care about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Write a letter to elected officials who serve in government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Attend a protest (including rallies), demonstration, or march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Speak at city and county meetings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FFFF"/>
                </a:solidFill>
              </a:rPr>
              <a:t>Organize a teach-in or forum to educate community members</a:t>
            </a:r>
          </a:p>
        </p:txBody>
      </p:sp>
    </p:spTree>
    <p:extLst>
      <p:ext uri="{BB962C8B-B14F-4D97-AF65-F5344CB8AC3E}">
        <p14:creationId xmlns:p14="http://schemas.microsoft.com/office/powerpoint/2010/main" val="2754689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7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4BE8D-B181-481F-A08E-C66592327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3361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7" name="Picture 6" descr="A picture containing person, group, people, crowd&#10;&#10;Description automatically generated">
            <a:extLst>
              <a:ext uri="{FF2B5EF4-FFF2-40B4-BE49-F238E27FC236}">
                <a16:creationId xmlns:a16="http://schemas.microsoft.com/office/drawing/2014/main" id="{2E71EC36-AACD-4929-8331-2BAA613000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 r="-3" b="8078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4" descr="A group of people marching down a street holding a banner&#10;&#10;Description automatically generated with low confidence">
            <a:extLst>
              <a:ext uri="{FF2B5EF4-FFF2-40B4-BE49-F238E27FC236}">
                <a16:creationId xmlns:a16="http://schemas.microsoft.com/office/drawing/2014/main" id="{8F28E988-D3CD-476D-83FB-6437C09BF9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5" b="18819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9" name="Picture 8" descr="A person holding an umbrella&#10;&#10;Description automatically generated with low confidence">
            <a:extLst>
              <a:ext uri="{FF2B5EF4-FFF2-40B4-BE49-F238E27FC236}">
                <a16:creationId xmlns:a16="http://schemas.microsoft.com/office/drawing/2014/main" id="{201E5AA4-2F8D-44EB-B1D5-3A6FE3BBEC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490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D86A43-5422-45EC-B98A-E630446D19AF}"/>
              </a:ext>
            </a:extLst>
          </p:cNvPr>
          <p:cNvSpPr txBox="1"/>
          <p:nvPr/>
        </p:nvSpPr>
        <p:spPr>
          <a:xfrm>
            <a:off x="119677" y="2576219"/>
            <a:ext cx="3339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National Women’s History Museum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C679C1A-82CA-48A2-8D14-7749FA688988}"/>
              </a:ext>
            </a:extLst>
          </p:cNvPr>
          <p:cNvSpPr txBox="1"/>
          <p:nvPr/>
        </p:nvSpPr>
        <p:spPr>
          <a:xfrm>
            <a:off x="119677" y="6438990"/>
            <a:ext cx="1182077" cy="306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</a:t>
            </a:r>
            <a:r>
              <a:rPr lang="en-US" sz="1400" i="1" dirty="0">
                <a:solidFill>
                  <a:schemeClr val="bg1"/>
                </a:solidFill>
              </a:rPr>
              <a:t>Grist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84A306-EF74-4106-91FA-AE2C2B5403D0}"/>
              </a:ext>
            </a:extLst>
          </p:cNvPr>
          <p:cNvSpPr txBox="1"/>
          <p:nvPr/>
        </p:nvSpPr>
        <p:spPr>
          <a:xfrm>
            <a:off x="10148761" y="3429000"/>
            <a:ext cx="1897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</a:t>
            </a:r>
            <a:r>
              <a:rPr lang="en-US" sz="1400" i="1" dirty="0">
                <a:solidFill>
                  <a:schemeClr val="bg1"/>
                </a:solidFill>
              </a:rPr>
              <a:t>New York Times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B89108-9F02-4F12-9D08-E2329EBBBDFA}"/>
              </a:ext>
            </a:extLst>
          </p:cNvPr>
          <p:cNvSpPr txBox="1"/>
          <p:nvPr/>
        </p:nvSpPr>
        <p:spPr>
          <a:xfrm>
            <a:off x="9405297" y="6464915"/>
            <a:ext cx="2640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</a:t>
            </a:r>
            <a:r>
              <a:rPr lang="en-US" sz="1400" i="1" dirty="0">
                <a:solidFill>
                  <a:schemeClr val="bg1"/>
                </a:solidFill>
              </a:rPr>
              <a:t>U.S. News &amp; World Report</a:t>
            </a:r>
          </a:p>
        </p:txBody>
      </p:sp>
    </p:spTree>
    <p:extLst>
      <p:ext uri="{BB962C8B-B14F-4D97-AF65-F5344CB8AC3E}">
        <p14:creationId xmlns:p14="http://schemas.microsoft.com/office/powerpoint/2010/main" val="2106633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A9BD39F0-4623-4BF8-B6AF-6F10416D9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546" y="220613"/>
            <a:ext cx="7270908" cy="6416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2EF19-BAB4-4327-BB52-0B6A4DDB6633}"/>
              </a:ext>
            </a:extLst>
          </p:cNvPr>
          <p:cNvSpPr txBox="1"/>
          <p:nvPr/>
        </p:nvSpPr>
        <p:spPr>
          <a:xfrm>
            <a:off x="10204174" y="6254580"/>
            <a:ext cx="140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PRRI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A2D0F2-D15C-4435-A813-F7AA91E9A986}"/>
              </a:ext>
            </a:extLst>
          </p:cNvPr>
          <p:cNvSpPr txBox="1"/>
          <p:nvPr/>
        </p:nvSpPr>
        <p:spPr>
          <a:xfrm>
            <a:off x="185532" y="397565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Participation by the Numbers</a:t>
            </a:r>
          </a:p>
        </p:txBody>
      </p:sp>
    </p:spTree>
    <p:extLst>
      <p:ext uri="{BB962C8B-B14F-4D97-AF65-F5344CB8AC3E}">
        <p14:creationId xmlns:p14="http://schemas.microsoft.com/office/powerpoint/2010/main" val="2120992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D3A7DD-0414-4F83-A854-9720C1596F57}"/>
              </a:ext>
            </a:extLst>
          </p:cNvPr>
          <p:cNvSpPr txBox="1"/>
          <p:nvPr/>
        </p:nvSpPr>
        <p:spPr>
          <a:xfrm>
            <a:off x="2812898" y="2582614"/>
            <a:ext cx="6566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u="sng" dirty="0">
                <a:solidFill>
                  <a:schemeClr val="bg1"/>
                </a:solidFill>
                <a:latin typeface="+mj-lt"/>
              </a:rPr>
              <a:t>LESS</a:t>
            </a:r>
            <a:r>
              <a:rPr lang="en-US" sz="7200" b="1" dirty="0">
                <a:solidFill>
                  <a:schemeClr val="bg1"/>
                </a:solidFill>
                <a:latin typeface="+mj-lt"/>
              </a:rPr>
              <a:t> POLITICAL</a:t>
            </a:r>
          </a:p>
        </p:txBody>
      </p:sp>
    </p:spTree>
    <p:extLst>
      <p:ext uri="{BB962C8B-B14F-4D97-AF65-F5344CB8AC3E}">
        <p14:creationId xmlns:p14="http://schemas.microsoft.com/office/powerpoint/2010/main" val="850789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tree, field&#10;&#10;Description automatically generated">
            <a:extLst>
              <a:ext uri="{FF2B5EF4-FFF2-40B4-BE49-F238E27FC236}">
                <a16:creationId xmlns:a16="http://schemas.microsoft.com/office/drawing/2014/main" id="{AD9289A0-DA3D-4E56-8344-1D69E5839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9" y="411036"/>
            <a:ext cx="11329321" cy="60359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073805-6F0A-4F00-B390-5B100DB73077}"/>
              </a:ext>
            </a:extLst>
          </p:cNvPr>
          <p:cNvSpPr txBox="1"/>
          <p:nvPr/>
        </p:nvSpPr>
        <p:spPr>
          <a:xfrm>
            <a:off x="1219201" y="4108174"/>
            <a:ext cx="3180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Illegal Dumping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B62E74-BA5B-4B3B-AFEA-2476003D133A}"/>
              </a:ext>
            </a:extLst>
          </p:cNvPr>
          <p:cNvSpPr txBox="1"/>
          <p:nvPr/>
        </p:nvSpPr>
        <p:spPr>
          <a:xfrm>
            <a:off x="9700591" y="6446963"/>
            <a:ext cx="2160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John A. Duerk</a:t>
            </a:r>
          </a:p>
        </p:txBody>
      </p:sp>
    </p:spTree>
    <p:extLst>
      <p:ext uri="{BB962C8B-B14F-4D97-AF65-F5344CB8AC3E}">
        <p14:creationId xmlns:p14="http://schemas.microsoft.com/office/powerpoint/2010/main" val="256195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5FC7C-D232-40B9-9603-D68E9D4B8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6" y="717452"/>
            <a:ext cx="7569706" cy="908773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b="1" dirty="0"/>
              <a:t>Action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7D47F-FA58-4247-BBA2-575AE370C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8357" y="1850605"/>
            <a:ext cx="7715285" cy="3728560"/>
          </a:xfrm>
        </p:spPr>
        <p:txBody>
          <a:bodyPr anchor="t">
            <a:no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400" dirty="0"/>
              <a:t>Consulted a map to see which city ward the site falls in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/>
              <a:t>Emailed a letter with pictures to the ward supervisor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/>
              <a:t>Traded additional emails with the ward supervisor and city manager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/>
              <a:t>Filed a report, including pictures, with the city through its website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/>
              <a:t>Purchased a plastic tote and work gloves from a local hardware store to carry in my vehicle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400" dirty="0"/>
              <a:t>Wrote a letter to the editor of the </a:t>
            </a:r>
            <a:r>
              <a:rPr lang="en-US" sz="2400" i="1" dirty="0"/>
              <a:t>Nevada Appeal</a:t>
            </a:r>
          </a:p>
          <a:p>
            <a:pPr marL="514350" indent="-514350">
              <a:buFont typeface="+mj-lt"/>
              <a:buAutoNum type="arabicParenR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6023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61F9F9-B9D8-4AA9-81BC-E4B8584BC39B}"/>
              </a:ext>
            </a:extLst>
          </p:cNvPr>
          <p:cNvSpPr txBox="1"/>
          <p:nvPr/>
        </p:nvSpPr>
        <p:spPr>
          <a:xfrm>
            <a:off x="742950" y="742951"/>
            <a:ext cx="3476625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Letter to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Editor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Published in the </a:t>
            </a:r>
            <a:r>
              <a:rPr lang="en-US" sz="20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Nevada Appeal </a:t>
            </a:r>
            <a:r>
              <a:rPr lang="en-US" sz="2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 August 1, 2020, p. A16</a:t>
            </a:r>
            <a:endParaRPr lang="en-US" sz="2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99DC942-A9BB-4FD0-BF48-9EDC4D5CA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525834"/>
            <a:ext cx="6553545" cy="581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73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65FC7C-D232-40B9-9603-D68E9D4B8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59"/>
            <a:ext cx="7569706" cy="105222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5400" b="1" dirty="0"/>
              <a:t>Action Steps </a:t>
            </a:r>
            <a:br>
              <a:rPr lang="en-US" sz="5400" b="1" dirty="0"/>
            </a:br>
            <a:r>
              <a:rPr lang="en-US" sz="2400" b="1" dirty="0"/>
              <a:t>(C</a:t>
            </a:r>
            <a:r>
              <a:rPr lang="en-US" sz="2700" b="1" dirty="0"/>
              <a:t>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7D47F-FA58-4247-BBA2-575AE370C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8" y="1640293"/>
            <a:ext cx="7860863" cy="4601481"/>
          </a:xfrm>
        </p:spPr>
        <p:txBody>
          <a:bodyPr anchor="t">
            <a:noAutofit/>
          </a:bodyPr>
          <a:lstStyle/>
          <a:p>
            <a:pPr marL="457200" indent="-457200">
              <a:buFont typeface="+mj-lt"/>
              <a:buAutoNum type="arabicParenR" startAt="7"/>
            </a:pPr>
            <a:r>
              <a:rPr lang="en-US" sz="2400" dirty="0"/>
              <a:t>Visited the site to collect various smaller items</a:t>
            </a:r>
          </a:p>
          <a:p>
            <a:pPr marL="457200" indent="-457200">
              <a:buFont typeface="+mj-lt"/>
              <a:buAutoNum type="arabicParenR" startAt="7"/>
            </a:pPr>
            <a:r>
              <a:rPr lang="en-US" sz="2400" dirty="0"/>
              <a:t>Spoke with the Public Works and Code Enforcement departments and they determined site is on federal land</a:t>
            </a:r>
          </a:p>
          <a:p>
            <a:pPr marL="457200" indent="-457200">
              <a:buFont typeface="+mj-lt"/>
              <a:buAutoNum type="arabicParenR" startAt="7"/>
            </a:pPr>
            <a:r>
              <a:rPr lang="en-US" sz="2400" dirty="0"/>
              <a:t>Emailed the Bureau of Land Management District Office in Carson City</a:t>
            </a:r>
          </a:p>
          <a:p>
            <a:pPr marL="457200" indent="-457200">
              <a:buFont typeface="+mj-lt"/>
              <a:buAutoNum type="arabicParenR" startAt="7"/>
            </a:pPr>
            <a:r>
              <a:rPr lang="en-US" sz="2400" dirty="0"/>
              <a:t>Spoke with BLM representative and ranger about organizing a volunteer clean-up on a Saturday</a:t>
            </a:r>
          </a:p>
          <a:p>
            <a:pPr marL="457200" indent="-457200">
              <a:buFont typeface="+mj-lt"/>
              <a:buAutoNum type="arabicParenR" startAt="7"/>
            </a:pPr>
            <a:r>
              <a:rPr lang="en-US" sz="2400" dirty="0"/>
              <a:t>Connected with a local non-profit organization, Desert Pigs, and together we have cleared much of the ravine</a:t>
            </a:r>
          </a:p>
        </p:txBody>
      </p:sp>
    </p:spTree>
    <p:extLst>
      <p:ext uri="{BB962C8B-B14F-4D97-AF65-F5344CB8AC3E}">
        <p14:creationId xmlns:p14="http://schemas.microsoft.com/office/powerpoint/2010/main" val="9415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A6C50B-A74C-4369-8491-F03CCD5033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r="-1" b="-1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5" name="Picture 4" descr="A picture containing several&#10;&#10;Description automatically generated">
            <a:extLst>
              <a:ext uri="{FF2B5EF4-FFF2-40B4-BE49-F238E27FC236}">
                <a16:creationId xmlns:a16="http://schemas.microsoft.com/office/drawing/2014/main" id="{BD8F76A3-41F7-4CD6-A964-6A3581C88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2" b="15472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7" name="Picture 6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7413DF29-9082-4DFA-879C-73E3E3DEE7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3" b="4812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843976-2EA6-4131-8A36-6D96BB065F94}"/>
              </a:ext>
            </a:extLst>
          </p:cNvPr>
          <p:cNvSpPr txBox="1"/>
          <p:nvPr/>
        </p:nvSpPr>
        <p:spPr>
          <a:xfrm>
            <a:off x="9750085" y="6394737"/>
            <a:ext cx="2250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Photos: John A. Duerk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B0951-5218-4696-A904-EA327EF29C3E}"/>
              </a:ext>
            </a:extLst>
          </p:cNvPr>
          <p:cNvSpPr txBox="1"/>
          <p:nvPr/>
        </p:nvSpPr>
        <p:spPr>
          <a:xfrm>
            <a:off x="5156926" y="6394737"/>
            <a:ext cx="187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Desert Clean-Ups</a:t>
            </a:r>
          </a:p>
        </p:txBody>
      </p:sp>
    </p:spTree>
    <p:extLst>
      <p:ext uri="{BB962C8B-B14F-4D97-AF65-F5344CB8AC3E}">
        <p14:creationId xmlns:p14="http://schemas.microsoft.com/office/powerpoint/2010/main" val="1593586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1320-0294-402F-8103-437F2374C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54" y="2487444"/>
            <a:ext cx="4317086" cy="1883112"/>
          </a:xfrm>
          <a:prstGeom prst="ellipse">
            <a:avLst/>
          </a:prstGeom>
        </p:spPr>
        <p:txBody>
          <a:bodyPr anchor="ctr">
            <a:normAutofit/>
          </a:bodyPr>
          <a:lstStyle/>
          <a:p>
            <a:r>
              <a:rPr lang="en-US" sz="5400" dirty="0"/>
              <a:t>Objectives</a:t>
            </a: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DDCDB-B171-462D-A5CF-7184D7F5F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8679" y="972078"/>
            <a:ext cx="6361043" cy="4607088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Explain the concept of social capital as it relates to community building.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Identify some of the ways that power manifests in our lives.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Contrast the more political and less political forms of volunteer work.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Explore some concrete examples of work that can be modeled.</a:t>
            </a:r>
          </a:p>
        </p:txBody>
      </p:sp>
    </p:spTree>
    <p:extLst>
      <p:ext uri="{BB962C8B-B14F-4D97-AF65-F5344CB8AC3E}">
        <p14:creationId xmlns:p14="http://schemas.microsoft.com/office/powerpoint/2010/main" val="1968128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CC0070CD-1099-47BF-B6A2-79E9437EC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48" y="492035"/>
            <a:ext cx="8170104" cy="58739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8FC80F-8E8F-4D1B-832D-9A92A7A6CA45}"/>
              </a:ext>
            </a:extLst>
          </p:cNvPr>
          <p:cNvSpPr txBox="1"/>
          <p:nvPr/>
        </p:nvSpPr>
        <p:spPr>
          <a:xfrm>
            <a:off x="10181052" y="6042799"/>
            <a:ext cx="1902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Bureau of Labor Statistics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44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food, standing, serving&#10;&#10;Description automatically generated">
            <a:extLst>
              <a:ext uri="{FF2B5EF4-FFF2-40B4-BE49-F238E27FC236}">
                <a16:creationId xmlns:a16="http://schemas.microsoft.com/office/drawing/2014/main" id="{97323B3F-41B6-4D9C-8C1A-52093A42A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469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Picture 6" descr="A group of people in a field&#10;&#10;Description automatically generated with medium confidence">
            <a:extLst>
              <a:ext uri="{FF2B5EF4-FFF2-40B4-BE49-F238E27FC236}">
                <a16:creationId xmlns:a16="http://schemas.microsoft.com/office/drawing/2014/main" id="{D8A0F395-AE33-42E5-8E32-2EEA1D6C75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8" b="22662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A picture containing person, outdoor, group&#10;&#10;Description automatically generated">
            <a:extLst>
              <a:ext uri="{FF2B5EF4-FFF2-40B4-BE49-F238E27FC236}">
                <a16:creationId xmlns:a16="http://schemas.microsoft.com/office/drawing/2014/main" id="{21A8728C-010A-44B6-B596-0350E30942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r="15548" b="-1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46AE18-7935-4AA8-8F0C-1EDF267FC3F9}"/>
              </a:ext>
            </a:extLst>
          </p:cNvPr>
          <p:cNvSpPr txBox="1"/>
          <p:nvPr/>
        </p:nvSpPr>
        <p:spPr>
          <a:xfrm>
            <a:off x="5883965" y="3357649"/>
            <a:ext cx="2703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Webster United Methodist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04F31-DE84-4066-8FC0-3FF22B9CF74C}"/>
              </a:ext>
            </a:extLst>
          </p:cNvPr>
          <p:cNvSpPr txBox="1"/>
          <p:nvPr/>
        </p:nvSpPr>
        <p:spPr>
          <a:xfrm>
            <a:off x="255590" y="6431577"/>
            <a:ext cx="3670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Habitat for Humanity of Camden County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84F9A-51F1-49DB-B17A-53E745647583}"/>
              </a:ext>
            </a:extLst>
          </p:cNvPr>
          <p:cNvSpPr txBox="1"/>
          <p:nvPr/>
        </p:nvSpPr>
        <p:spPr>
          <a:xfrm>
            <a:off x="4505719" y="6431577"/>
            <a:ext cx="3445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Emerson Avenue Community Garden</a:t>
            </a:r>
          </a:p>
        </p:txBody>
      </p:sp>
    </p:spTree>
    <p:extLst>
      <p:ext uri="{BB962C8B-B14F-4D97-AF65-F5344CB8AC3E}">
        <p14:creationId xmlns:p14="http://schemas.microsoft.com/office/powerpoint/2010/main" val="863088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7FD27A-91CD-41D9-905C-9EA57D6CD6BE}"/>
              </a:ext>
            </a:extLst>
          </p:cNvPr>
          <p:cNvSpPr txBox="1"/>
          <p:nvPr/>
        </p:nvSpPr>
        <p:spPr>
          <a:xfrm>
            <a:off x="233443" y="1687349"/>
            <a:ext cx="2695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Thought: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835855-82D3-464D-B46D-713D5A62EE52}"/>
              </a:ext>
            </a:extLst>
          </p:cNvPr>
          <p:cNvSpPr txBox="1"/>
          <p:nvPr/>
        </p:nvSpPr>
        <p:spPr>
          <a:xfrm>
            <a:off x="576469" y="2705725"/>
            <a:ext cx="110390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Nobody has time for every issue, but everybody can make the time for one issue.</a:t>
            </a:r>
          </a:p>
        </p:txBody>
      </p:sp>
    </p:spTree>
    <p:extLst>
      <p:ext uri="{BB962C8B-B14F-4D97-AF65-F5344CB8AC3E}">
        <p14:creationId xmlns:p14="http://schemas.microsoft.com/office/powerpoint/2010/main" val="1476541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F19A8B-3BDD-4788-A4BE-995B703A8A1B}"/>
              </a:ext>
            </a:extLst>
          </p:cNvPr>
          <p:cNvSpPr txBox="1"/>
          <p:nvPr/>
        </p:nvSpPr>
        <p:spPr>
          <a:xfrm>
            <a:off x="3878580" y="2828835"/>
            <a:ext cx="4434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+mj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61381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DD114-4D14-48C7-BB8C-564FF50DE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365125"/>
            <a:ext cx="11741426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311A8-D0A9-44F8-9ED8-4B6204EDB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825625"/>
            <a:ext cx="1174142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Bureau of Labor Statistics.  (2015).  Volunteer activities. https://www.bls.gov/tus/charts/volunteer.htm.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Dietz, N., Grimm, R., Ahmad, K.  (2020, January 10). Philanthropy’s future in flux as volunteering and giving 	rates waver.  Independent Sector. https://independentsector.org/news-post/philanthropys-future-in-	flux-as-volunteering-and-giving-rates-waver/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Duerk, J. (2020, August 1). Illegal dumping must stop. </a:t>
            </a:r>
            <a:r>
              <a:rPr lang="en-US" sz="2000" i="1" dirty="0">
                <a:solidFill>
                  <a:schemeClr val="bg1"/>
                </a:solidFill>
              </a:rPr>
              <a:t>Nevada Appeal</a:t>
            </a:r>
            <a:r>
              <a:rPr lang="en-US" sz="2000" dirty="0">
                <a:solidFill>
                  <a:schemeClr val="bg1"/>
                </a:solidFill>
              </a:rPr>
              <a:t>. p. A16.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Keltner, D. (2016). </a:t>
            </a:r>
            <a:r>
              <a:rPr lang="en-US" sz="2000" i="1" dirty="0">
                <a:solidFill>
                  <a:schemeClr val="bg1"/>
                </a:solidFill>
              </a:rPr>
              <a:t>The power paradox: How to gain and lose influence</a:t>
            </a:r>
            <a:r>
              <a:rPr lang="en-US" sz="2000" dirty="0">
                <a:solidFill>
                  <a:schemeClr val="bg1"/>
                </a:solidFill>
              </a:rPr>
              <a:t>. Penguin Books.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Putnam, R. (2000). </a:t>
            </a:r>
            <a:r>
              <a:rPr lang="en-US" sz="2000" i="1" dirty="0">
                <a:solidFill>
                  <a:schemeClr val="bg1"/>
                </a:solidFill>
              </a:rPr>
              <a:t>Bowling alone: The collapse and revival of American community</a:t>
            </a:r>
            <a:r>
              <a:rPr lang="en-US" sz="2000" dirty="0">
                <a:solidFill>
                  <a:schemeClr val="bg1"/>
                </a:solidFill>
              </a:rPr>
              <a:t>. Simon &amp; Schuster.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Putnam, R. &amp; Garrett, S. R. (2020). </a:t>
            </a:r>
            <a:r>
              <a:rPr lang="en-US" sz="2000" i="1" dirty="0">
                <a:solidFill>
                  <a:schemeClr val="bg1"/>
                </a:solidFill>
              </a:rPr>
              <a:t>The upswing: How America came together a century ago and how we can do 	it again</a:t>
            </a:r>
            <a:r>
              <a:rPr lang="en-US" sz="2000" dirty="0">
                <a:solidFill>
                  <a:schemeClr val="bg1"/>
                </a:solidFill>
              </a:rPr>
              <a:t>. Simon &amp; Schuster.</a:t>
            </a:r>
          </a:p>
          <a:p>
            <a:pPr marL="0" indent="0">
              <a:buNone/>
            </a:pPr>
            <a:r>
              <a:rPr lang="en-US" sz="2000" dirty="0" err="1">
                <a:solidFill>
                  <a:schemeClr val="bg1"/>
                </a:solidFill>
              </a:rPr>
              <a:t>Vandermaas</a:t>
            </a:r>
            <a:r>
              <a:rPr lang="en-US" sz="2000" dirty="0">
                <a:solidFill>
                  <a:schemeClr val="bg1"/>
                </a:solidFill>
              </a:rPr>
              <a:t>-Peeler, A., Cox, D., Fisch-Friedman, M., Griffin, R., Jones, R. P. (2018, July 17). American democracy 	in crisis: The challenges of voter knowledge, participation, and polarization.  Public Religion Research 	Institute. https://www.prri.org/research/american-democracy-in-crisis-civic-engagement-young-adult-	activism-and-the-2018-midterm-elections/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5936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1F8855-0418-4FC2-86C1-A5F91F79D179}"/>
              </a:ext>
            </a:extLst>
          </p:cNvPr>
          <p:cNvSpPr txBox="1"/>
          <p:nvPr/>
        </p:nvSpPr>
        <p:spPr>
          <a:xfrm>
            <a:off x="436099" y="1631852"/>
            <a:ext cx="2940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Question: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12DE7A-BB41-4225-9179-2717A4F15ACF}"/>
              </a:ext>
            </a:extLst>
          </p:cNvPr>
          <p:cNvSpPr txBox="1"/>
          <p:nvPr/>
        </p:nvSpPr>
        <p:spPr>
          <a:xfrm>
            <a:off x="1083212" y="2705725"/>
            <a:ext cx="10025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If you discovered a serious problem in your community, what would you do about it?</a:t>
            </a:r>
          </a:p>
        </p:txBody>
      </p:sp>
    </p:spTree>
    <p:extLst>
      <p:ext uri="{BB962C8B-B14F-4D97-AF65-F5344CB8AC3E}">
        <p14:creationId xmlns:p14="http://schemas.microsoft.com/office/powerpoint/2010/main" val="1395951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7">
            <a:extLst>
              <a:ext uri="{FF2B5EF4-FFF2-40B4-BE49-F238E27FC236}">
                <a16:creationId xmlns:a16="http://schemas.microsoft.com/office/drawing/2014/main" id="{4F9857ED-1DEF-4481-AEB4-E7759342A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457275" cy="6858000"/>
          </a:xfrm>
          <a:custGeom>
            <a:avLst/>
            <a:gdLst>
              <a:gd name="connsiteX0" fmla="*/ 5457275 w 5457275"/>
              <a:gd name="connsiteY0" fmla="*/ 0 h 6858000"/>
              <a:gd name="connsiteX1" fmla="*/ 361354 w 5457275"/>
              <a:gd name="connsiteY1" fmla="*/ 0 h 6858000"/>
              <a:gd name="connsiteX2" fmla="*/ 335637 w 5457275"/>
              <a:gd name="connsiteY2" fmla="*/ 94722 h 6858000"/>
              <a:gd name="connsiteX3" fmla="*/ 690849 w 5457275"/>
              <a:gd name="connsiteY3" fmla="*/ 6842426 h 6858000"/>
              <a:gd name="connsiteX4" fmla="*/ 696735 w 5457275"/>
              <a:gd name="connsiteY4" fmla="*/ 6858000 h 6858000"/>
              <a:gd name="connsiteX5" fmla="*/ 5457275 w 54572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57275" h="6858000">
                <a:moveTo>
                  <a:pt x="5457275" y="0"/>
                </a:moveTo>
                <a:lnTo>
                  <a:pt x="361354" y="0"/>
                </a:lnTo>
                <a:lnTo>
                  <a:pt x="335637" y="94722"/>
                </a:lnTo>
                <a:cubicBezTo>
                  <a:pt x="-226206" y="2374054"/>
                  <a:pt x="-65870" y="4704140"/>
                  <a:pt x="690849" y="6842426"/>
                </a:cubicBezTo>
                <a:lnTo>
                  <a:pt x="696735" y="6858000"/>
                </a:lnTo>
                <a:lnTo>
                  <a:pt x="5457275" y="685800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D6E4FBE1-8E8A-42A6-B693-88C8979D8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228693" cy="6858000"/>
          </a:xfrm>
          <a:custGeom>
            <a:avLst/>
            <a:gdLst>
              <a:gd name="connsiteX0" fmla="*/ 5228693 w 5228693"/>
              <a:gd name="connsiteY0" fmla="*/ 0 h 6858000"/>
              <a:gd name="connsiteX1" fmla="*/ 371685 w 5228693"/>
              <a:gd name="connsiteY1" fmla="*/ 1 h 6858000"/>
              <a:gd name="connsiteX2" fmla="*/ 319533 w 5228693"/>
              <a:gd name="connsiteY2" fmla="*/ 193787 h 6858000"/>
              <a:gd name="connsiteX3" fmla="*/ 623642 w 5228693"/>
              <a:gd name="connsiteY3" fmla="*/ 6599363 h 6858000"/>
              <a:gd name="connsiteX4" fmla="*/ 717029 w 5228693"/>
              <a:gd name="connsiteY4" fmla="*/ 6858000 h 6858000"/>
              <a:gd name="connsiteX5" fmla="*/ 5228693 w 522869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8693" h="6858000">
                <a:moveTo>
                  <a:pt x="5228693" y="0"/>
                </a:moveTo>
                <a:lnTo>
                  <a:pt x="371685" y="1"/>
                </a:lnTo>
                <a:lnTo>
                  <a:pt x="319533" y="193787"/>
                </a:lnTo>
                <a:cubicBezTo>
                  <a:pt x="-206622" y="2355719"/>
                  <a:pt x="-67685" y="4563346"/>
                  <a:pt x="623642" y="6599363"/>
                </a:cubicBezTo>
                <a:lnTo>
                  <a:pt x="717029" y="6858000"/>
                </a:lnTo>
                <a:lnTo>
                  <a:pt x="5228693" y="685800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241" y="2379503"/>
            <a:ext cx="3982212" cy="2098993"/>
          </a:xfrm>
        </p:spPr>
        <p:txBody>
          <a:bodyPr anchor="ctr">
            <a:normAutofit/>
          </a:bodyPr>
          <a:lstStyle/>
          <a:p>
            <a:r>
              <a:rPr lang="en-US" sz="5400" b="1" dirty="0"/>
              <a:t>Social Capital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143" y="1082801"/>
            <a:ext cx="6358597" cy="4692396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Social Capital…</a:t>
            </a:r>
          </a:p>
          <a:p>
            <a:pPr lvl="1"/>
            <a:r>
              <a:rPr lang="en-US" sz="2000" dirty="0"/>
              <a:t>…refers to connections among individuals—social networks and the norms of reciprocity and trustworthiness that arise from them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Trustworthiness lubricates social life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/>
              <a:t>Frequent interaction among a diverse set of people tends to produce a norm of generalized reciprocity</a:t>
            </a:r>
          </a:p>
          <a:p>
            <a:pPr lvl="1"/>
            <a:r>
              <a:rPr lang="en-US" sz="2000" dirty="0"/>
              <a:t>…has both an individual and a collective aspect—a private and a public face</a:t>
            </a:r>
          </a:p>
          <a:p>
            <a:pPr lvl="1"/>
            <a:r>
              <a:rPr lang="en-US" sz="2000" dirty="0"/>
              <a:t>…that is, social networks and the associated norms of reciprocity—come in many different shapes and sizes with many different uses (e.g., extended family, civic organizations)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7C8F5-14A1-4969-9717-C597EE3A01D1}"/>
              </a:ext>
            </a:extLst>
          </p:cNvPr>
          <p:cNvSpPr txBox="1"/>
          <p:nvPr/>
        </p:nvSpPr>
        <p:spPr>
          <a:xfrm>
            <a:off x="9931791" y="6006905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(Putnam, 2000)</a:t>
            </a:r>
          </a:p>
        </p:txBody>
      </p:sp>
    </p:spTree>
    <p:extLst>
      <p:ext uri="{BB962C8B-B14F-4D97-AF65-F5344CB8AC3E}">
        <p14:creationId xmlns:p14="http://schemas.microsoft.com/office/powerpoint/2010/main" val="565668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7">
            <a:extLst>
              <a:ext uri="{FF2B5EF4-FFF2-40B4-BE49-F238E27FC236}">
                <a16:creationId xmlns:a16="http://schemas.microsoft.com/office/drawing/2014/main" id="{4F9857ED-1DEF-4481-AEB4-E7759342A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457275" cy="6858000"/>
          </a:xfrm>
          <a:custGeom>
            <a:avLst/>
            <a:gdLst>
              <a:gd name="connsiteX0" fmla="*/ 5457275 w 5457275"/>
              <a:gd name="connsiteY0" fmla="*/ 0 h 6858000"/>
              <a:gd name="connsiteX1" fmla="*/ 361354 w 5457275"/>
              <a:gd name="connsiteY1" fmla="*/ 0 h 6858000"/>
              <a:gd name="connsiteX2" fmla="*/ 335637 w 5457275"/>
              <a:gd name="connsiteY2" fmla="*/ 94722 h 6858000"/>
              <a:gd name="connsiteX3" fmla="*/ 690849 w 5457275"/>
              <a:gd name="connsiteY3" fmla="*/ 6842426 h 6858000"/>
              <a:gd name="connsiteX4" fmla="*/ 696735 w 5457275"/>
              <a:gd name="connsiteY4" fmla="*/ 6858000 h 6858000"/>
              <a:gd name="connsiteX5" fmla="*/ 5457275 w 54572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57275" h="6858000">
                <a:moveTo>
                  <a:pt x="5457275" y="0"/>
                </a:moveTo>
                <a:lnTo>
                  <a:pt x="361354" y="0"/>
                </a:lnTo>
                <a:lnTo>
                  <a:pt x="335637" y="94722"/>
                </a:lnTo>
                <a:cubicBezTo>
                  <a:pt x="-226206" y="2374054"/>
                  <a:pt x="-65870" y="4704140"/>
                  <a:pt x="690849" y="6842426"/>
                </a:cubicBezTo>
                <a:lnTo>
                  <a:pt x="696735" y="6858000"/>
                </a:lnTo>
                <a:lnTo>
                  <a:pt x="5457275" y="685800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id="{D6E4FBE1-8E8A-42A6-B693-88C8979D8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228693" cy="6858000"/>
          </a:xfrm>
          <a:custGeom>
            <a:avLst/>
            <a:gdLst>
              <a:gd name="connsiteX0" fmla="*/ 5228693 w 5228693"/>
              <a:gd name="connsiteY0" fmla="*/ 0 h 6858000"/>
              <a:gd name="connsiteX1" fmla="*/ 371685 w 5228693"/>
              <a:gd name="connsiteY1" fmla="*/ 1 h 6858000"/>
              <a:gd name="connsiteX2" fmla="*/ 319533 w 5228693"/>
              <a:gd name="connsiteY2" fmla="*/ 193787 h 6858000"/>
              <a:gd name="connsiteX3" fmla="*/ 623642 w 5228693"/>
              <a:gd name="connsiteY3" fmla="*/ 6599363 h 6858000"/>
              <a:gd name="connsiteX4" fmla="*/ 717029 w 5228693"/>
              <a:gd name="connsiteY4" fmla="*/ 6858000 h 6858000"/>
              <a:gd name="connsiteX5" fmla="*/ 5228693 w 522869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8693" h="6858000">
                <a:moveTo>
                  <a:pt x="5228693" y="0"/>
                </a:moveTo>
                <a:lnTo>
                  <a:pt x="371685" y="1"/>
                </a:lnTo>
                <a:lnTo>
                  <a:pt x="319533" y="193787"/>
                </a:lnTo>
                <a:cubicBezTo>
                  <a:pt x="-206622" y="2355719"/>
                  <a:pt x="-67685" y="4563346"/>
                  <a:pt x="623642" y="6599363"/>
                </a:cubicBezTo>
                <a:lnTo>
                  <a:pt x="717029" y="6858000"/>
                </a:lnTo>
                <a:lnTo>
                  <a:pt x="5228693" y="6858000"/>
                </a:ln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241" y="2379503"/>
            <a:ext cx="3982212" cy="2098993"/>
          </a:xfrm>
        </p:spPr>
        <p:txBody>
          <a:bodyPr anchor="ctr">
            <a:normAutofit/>
          </a:bodyPr>
          <a:lstStyle/>
          <a:p>
            <a:pPr algn="ctr"/>
            <a:r>
              <a:rPr lang="en-US" sz="5400" b="1" dirty="0"/>
              <a:t>Civic Associations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2175" y="834886"/>
            <a:ext cx="6387548" cy="5088835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By the end of the nineteenth century America was rapidly becoming a nation of cities teeming with immigrants toiling in factories operated by industrial combines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Sense of crisis, coupled with inspired grassroots and national leadership, produced an extraordinary burst of social inventiveness and political reform</a:t>
            </a:r>
          </a:p>
          <a:p>
            <a:pPr lvl="1"/>
            <a:r>
              <a:rPr lang="en-US" sz="2000" dirty="0"/>
              <a:t>Civic entrepreneurs built a “club movement” across the land </a:t>
            </a:r>
            <a:r>
              <a:rPr lang="en-US" sz="2000" dirty="0">
                <a:sym typeface="Wingdings" panose="05000000000000000000" pitchFamily="2" charset="2"/>
              </a:rPr>
              <a:t> unmatched in terms of numbers; range (e.g., religious organizations, charitable groups, unions, neighborhood associations, book clubs)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Wave had begun in small towns of the heartland, not in the cosmopolitan metropolis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Americans no longer spend much time in community organizations </a:t>
            </a:r>
            <a:r>
              <a:rPr lang="en-US" sz="2000" dirty="0">
                <a:sym typeface="Wingdings" panose="05000000000000000000" pitchFamily="2" charset="2"/>
              </a:rPr>
              <a:t> we’ve stopped doing committee work, serving as officers, and going to meetings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7C8F5-14A1-4969-9717-C597EE3A01D1}"/>
              </a:ext>
            </a:extLst>
          </p:cNvPr>
          <p:cNvSpPr txBox="1"/>
          <p:nvPr/>
        </p:nvSpPr>
        <p:spPr>
          <a:xfrm>
            <a:off x="8998226" y="6152679"/>
            <a:ext cx="275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(Putnam and Garrett, 2020)</a:t>
            </a:r>
          </a:p>
        </p:txBody>
      </p:sp>
    </p:spTree>
    <p:extLst>
      <p:ext uri="{BB962C8B-B14F-4D97-AF65-F5344CB8AC3E}">
        <p14:creationId xmlns:p14="http://schemas.microsoft.com/office/powerpoint/2010/main" val="2921383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AE9373E-C533-4448-8456-9206147EB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53" y="1247180"/>
            <a:ext cx="5687138" cy="4363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3B919-A3A0-4452-B106-500BF8EF0A60}"/>
              </a:ext>
            </a:extLst>
          </p:cNvPr>
          <p:cNvSpPr txBox="1"/>
          <p:nvPr/>
        </p:nvSpPr>
        <p:spPr>
          <a:xfrm>
            <a:off x="9344337" y="6097224"/>
            <a:ext cx="2556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(Putnam &amp; Garrett, 2020)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94486F9-B71F-473A-A41D-08195006B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9" y="1247180"/>
            <a:ext cx="5805191" cy="436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06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1" y="361950"/>
            <a:ext cx="4333874" cy="1095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Power is About Making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a Difference in the World</a:t>
            </a:r>
          </a:p>
        </p:txBody>
      </p:sp>
      <p:sp>
        <p:nvSpPr>
          <p:cNvPr id="3" name="Rectangle 2"/>
          <p:cNvSpPr/>
          <p:nvPr/>
        </p:nvSpPr>
        <p:spPr>
          <a:xfrm>
            <a:off x="633412" y="1624024"/>
            <a:ext cx="1838325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Principle 1</a:t>
            </a:r>
          </a:p>
        </p:txBody>
      </p:sp>
      <p:sp>
        <p:nvSpPr>
          <p:cNvPr id="4" name="Rectangle 3"/>
          <p:cNvSpPr/>
          <p:nvPr/>
        </p:nvSpPr>
        <p:spPr>
          <a:xfrm>
            <a:off x="633412" y="2777267"/>
            <a:ext cx="1838325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Principle 2</a:t>
            </a:r>
          </a:p>
        </p:txBody>
      </p:sp>
      <p:sp>
        <p:nvSpPr>
          <p:cNvPr id="6" name="Rectangle 5"/>
          <p:cNvSpPr/>
          <p:nvPr/>
        </p:nvSpPr>
        <p:spPr>
          <a:xfrm>
            <a:off x="633412" y="5043834"/>
            <a:ext cx="1838325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Principle 4</a:t>
            </a:r>
          </a:p>
        </p:txBody>
      </p:sp>
      <p:sp>
        <p:nvSpPr>
          <p:cNvPr id="7" name="Rectangle 6"/>
          <p:cNvSpPr/>
          <p:nvPr/>
        </p:nvSpPr>
        <p:spPr>
          <a:xfrm>
            <a:off x="2989321" y="2054962"/>
            <a:ext cx="8505826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Power is about altering the states of others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2989321" y="3180170"/>
            <a:ext cx="8505826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Power is part of every relationship and interaction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89321" y="4302925"/>
            <a:ext cx="8505826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Power is found in everyday actions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89321" y="5425680"/>
            <a:ext cx="8505827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</a:rPr>
              <a:t>Power comes from empowering others in social networks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87693" y="6223641"/>
            <a:ext cx="2059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(Keltner, 2016)</a:t>
            </a:r>
          </a:p>
        </p:txBody>
      </p:sp>
      <p:cxnSp>
        <p:nvCxnSpPr>
          <p:cNvPr id="20" name="Elbow Connector 19"/>
          <p:cNvCxnSpPr/>
          <p:nvPr/>
        </p:nvCxnSpPr>
        <p:spPr>
          <a:xfrm>
            <a:off x="2471738" y="1900453"/>
            <a:ext cx="517585" cy="416447"/>
          </a:xfrm>
          <a:prstGeom prst="bentConnector3">
            <a:avLst>
              <a:gd name="adj1" fmla="val 48334"/>
            </a:avLst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>
            <a:off x="2471738" y="3025661"/>
            <a:ext cx="517585" cy="416447"/>
          </a:xfrm>
          <a:prstGeom prst="bentConnector3">
            <a:avLst>
              <a:gd name="adj1" fmla="val 48334"/>
            </a:avLst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/>
          <p:nvPr/>
        </p:nvCxnSpPr>
        <p:spPr>
          <a:xfrm>
            <a:off x="2471737" y="4171778"/>
            <a:ext cx="517585" cy="416447"/>
          </a:xfrm>
          <a:prstGeom prst="bentConnector3">
            <a:avLst>
              <a:gd name="adj1" fmla="val 48334"/>
            </a:avLst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>
            <a:off x="2471737" y="5293290"/>
            <a:ext cx="517585" cy="416447"/>
          </a:xfrm>
          <a:prstGeom prst="bentConnector3">
            <a:avLst>
              <a:gd name="adj1" fmla="val 48334"/>
            </a:avLst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33412" y="3905463"/>
            <a:ext cx="1838325" cy="5238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Principle 3</a:t>
            </a:r>
          </a:p>
        </p:txBody>
      </p:sp>
    </p:spTree>
    <p:extLst>
      <p:ext uri="{BB962C8B-B14F-4D97-AF65-F5344CB8AC3E}">
        <p14:creationId xmlns:p14="http://schemas.microsoft.com/office/powerpoint/2010/main" val="4212261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2A2D90-2827-4E92-AD54-D85007A2C0E4}"/>
              </a:ext>
            </a:extLst>
          </p:cNvPr>
          <p:cNvSpPr txBox="1"/>
          <p:nvPr/>
        </p:nvSpPr>
        <p:spPr>
          <a:xfrm>
            <a:off x="4121845" y="397973"/>
            <a:ext cx="3720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Find an Organization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DBF283-1F09-4692-BE5F-BD5FA55A0B41}"/>
              </a:ext>
            </a:extLst>
          </p:cNvPr>
          <p:cNvSpPr txBox="1"/>
          <p:nvPr/>
        </p:nvSpPr>
        <p:spPr>
          <a:xfrm>
            <a:off x="1271131" y="2256554"/>
            <a:ext cx="9422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Examine its Work: Issue(s), Goals, Strategies, and Tactics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66EC6EB0-EFC1-473B-95E0-B3F63E280600}"/>
              </a:ext>
            </a:extLst>
          </p:cNvPr>
          <p:cNvSpPr/>
          <p:nvPr/>
        </p:nvSpPr>
        <p:spPr>
          <a:xfrm>
            <a:off x="5747662" y="1152825"/>
            <a:ext cx="484632" cy="978408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50732C0-59CA-4063-A632-5FEE82D764B1}"/>
              </a:ext>
            </a:extLst>
          </p:cNvPr>
          <p:cNvCxnSpPr>
            <a:cxnSpLocks/>
          </p:cNvCxnSpPr>
          <p:nvPr/>
        </p:nvCxnSpPr>
        <p:spPr>
          <a:xfrm>
            <a:off x="569843" y="5208102"/>
            <a:ext cx="11052314" cy="0"/>
          </a:xfrm>
          <a:prstGeom prst="straightConnector1">
            <a:avLst/>
          </a:prstGeom>
          <a:ln w="1270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500A7BA-4E31-4B35-8CBC-D89D5F90F302}"/>
              </a:ext>
            </a:extLst>
          </p:cNvPr>
          <p:cNvSpPr txBox="1"/>
          <p:nvPr/>
        </p:nvSpPr>
        <p:spPr>
          <a:xfrm>
            <a:off x="569842" y="5552660"/>
            <a:ext cx="3013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Less</a:t>
            </a:r>
            <a:r>
              <a:rPr lang="en-US" sz="2000" dirty="0">
                <a:solidFill>
                  <a:schemeClr val="bg1"/>
                </a:solidFill>
              </a:rPr>
              <a:t> political activity, i.e., potential for conflict lower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A6C0A-08DA-4FB2-AE73-18C2B8B39112}"/>
              </a:ext>
            </a:extLst>
          </p:cNvPr>
          <p:cNvSpPr txBox="1"/>
          <p:nvPr/>
        </p:nvSpPr>
        <p:spPr>
          <a:xfrm>
            <a:off x="8608779" y="5552660"/>
            <a:ext cx="3013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More</a:t>
            </a:r>
            <a:r>
              <a:rPr lang="en-US" sz="2000" dirty="0">
                <a:solidFill>
                  <a:schemeClr val="bg1"/>
                </a:solidFill>
              </a:rPr>
              <a:t> political activity, i.e., potential for conflict higher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C8DA67-175D-4255-BC4E-500F6B554BA8}"/>
              </a:ext>
            </a:extLst>
          </p:cNvPr>
          <p:cNvSpPr txBox="1"/>
          <p:nvPr/>
        </p:nvSpPr>
        <p:spPr>
          <a:xfrm>
            <a:off x="5392347" y="3412011"/>
            <a:ext cx="119526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Your</a:t>
            </a:r>
          </a:p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Motives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00476F-328B-4E7E-9166-A0E0FCBEE7ED}"/>
              </a:ext>
            </a:extLst>
          </p:cNvPr>
          <p:cNvCxnSpPr>
            <a:cxnSpLocks/>
          </p:cNvCxnSpPr>
          <p:nvPr/>
        </p:nvCxnSpPr>
        <p:spPr>
          <a:xfrm flipH="1">
            <a:off x="1696278" y="2844411"/>
            <a:ext cx="1404730" cy="176953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43D88B2-8FA8-484F-8B9E-8E62A494DE8F}"/>
              </a:ext>
            </a:extLst>
          </p:cNvPr>
          <p:cNvCxnSpPr>
            <a:cxnSpLocks/>
          </p:cNvCxnSpPr>
          <p:nvPr/>
        </p:nvCxnSpPr>
        <p:spPr>
          <a:xfrm>
            <a:off x="8878951" y="2881974"/>
            <a:ext cx="1616770" cy="182609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F9E8F7A-0EA9-4591-B569-150DC63B22A2}"/>
              </a:ext>
            </a:extLst>
          </p:cNvPr>
          <p:cNvSpPr txBox="1"/>
          <p:nvPr/>
        </p:nvSpPr>
        <p:spPr>
          <a:xfrm>
            <a:off x="5075788" y="5509867"/>
            <a:ext cx="1812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chemeClr val="bg1"/>
                </a:solidFill>
              </a:rPr>
              <a:t>Volunteer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429721-70C5-4E17-9770-0DE0774A2872}"/>
              </a:ext>
            </a:extLst>
          </p:cNvPr>
          <p:cNvCxnSpPr/>
          <p:nvPr/>
        </p:nvCxnSpPr>
        <p:spPr>
          <a:xfrm flipH="1">
            <a:off x="2690191" y="3729181"/>
            <a:ext cx="2544418" cy="92233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69775A-CFC9-43DA-9961-A0BE107133C2}"/>
              </a:ext>
            </a:extLst>
          </p:cNvPr>
          <p:cNvCxnSpPr>
            <a:cxnSpLocks/>
          </p:cNvCxnSpPr>
          <p:nvPr/>
        </p:nvCxnSpPr>
        <p:spPr>
          <a:xfrm>
            <a:off x="6745350" y="3729181"/>
            <a:ext cx="2731233" cy="97889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1CC18C-F4EB-4F9A-BC27-12AB8598F29B}"/>
              </a:ext>
            </a:extLst>
          </p:cNvPr>
          <p:cNvCxnSpPr>
            <a:cxnSpLocks/>
          </p:cNvCxnSpPr>
          <p:nvPr/>
        </p:nvCxnSpPr>
        <p:spPr>
          <a:xfrm>
            <a:off x="5982277" y="2825415"/>
            <a:ext cx="7701" cy="58659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C1022F9-6242-44EB-812D-33425A1ED82A}"/>
              </a:ext>
            </a:extLst>
          </p:cNvPr>
          <p:cNvSpPr txBox="1"/>
          <p:nvPr/>
        </p:nvSpPr>
        <p:spPr>
          <a:xfrm>
            <a:off x="535222" y="126981"/>
            <a:ext cx="1541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Choose </a:t>
            </a:r>
          </a:p>
          <a:p>
            <a:r>
              <a:rPr lang="en-US" sz="3200" dirty="0">
                <a:solidFill>
                  <a:schemeClr val="bg1"/>
                </a:solidFill>
              </a:rPr>
              <a:t>an Issue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87193B-228F-40F6-9F92-D96106E6E7AE}"/>
              </a:ext>
            </a:extLst>
          </p:cNvPr>
          <p:cNvCxnSpPr>
            <a:cxnSpLocks/>
          </p:cNvCxnSpPr>
          <p:nvPr/>
        </p:nvCxnSpPr>
        <p:spPr>
          <a:xfrm>
            <a:off x="2175384" y="665590"/>
            <a:ext cx="1851247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807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F0CDD7E1-8840-4A36-9B83-1EB781056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01" y="589700"/>
            <a:ext cx="10216409" cy="5678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9FAABA-C9EC-4329-AC51-2B2890FBE111}"/>
              </a:ext>
            </a:extLst>
          </p:cNvPr>
          <p:cNvSpPr txBox="1"/>
          <p:nvPr/>
        </p:nvSpPr>
        <p:spPr>
          <a:xfrm>
            <a:off x="9059390" y="6387570"/>
            <a:ext cx="2827810" cy="371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Independent Sector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99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1029</Words>
  <Application>Microsoft Office PowerPoint</Application>
  <PresentationFormat>Widescreen</PresentationFormat>
  <Paragraphs>101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Wingdings</vt:lpstr>
      <vt:lpstr>Office Theme</vt:lpstr>
      <vt:lpstr>Civic Involvement:  Your Community, Your Choice</vt:lpstr>
      <vt:lpstr>Objectives</vt:lpstr>
      <vt:lpstr>PowerPoint Presentation</vt:lpstr>
      <vt:lpstr>Social Capital</vt:lpstr>
      <vt:lpstr>Civic Associations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Political Action</vt:lpstr>
      <vt:lpstr>PowerPoint Presentation</vt:lpstr>
      <vt:lpstr>PowerPoint Presentation</vt:lpstr>
      <vt:lpstr>PowerPoint Presentation</vt:lpstr>
      <vt:lpstr>PowerPoint Presentation</vt:lpstr>
      <vt:lpstr>Action Steps</vt:lpstr>
      <vt:lpstr>PowerPoint Presentation</vt:lpstr>
      <vt:lpstr>Action Steps  (Continued)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Civic Involvement: Your Community, Your Choice</dc:title>
  <dc:creator>John Duerk</dc:creator>
  <cp:lastModifiedBy>John Duerk</cp:lastModifiedBy>
  <cp:revision>14</cp:revision>
  <cp:lastPrinted>2021-02-08T01:55:22Z</cp:lastPrinted>
  <dcterms:created xsi:type="dcterms:W3CDTF">2021-01-26T06:30:54Z</dcterms:created>
  <dcterms:modified xsi:type="dcterms:W3CDTF">2021-10-19T04:33:20Z</dcterms:modified>
</cp:coreProperties>
</file>